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sigs" ContentType="application/vnd.openxmlformats-package.digital-signature-origin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DFFF1D"/>
    <a:srgbClr val="EC9B0A"/>
    <a:srgbClr val="10A808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 varScale="1">
        <p:scale>
          <a:sx n="46" d="100"/>
          <a:sy n="46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787B6-71B9-4D3B-A832-E98E4F712A5A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E3941-EF83-4907-BE76-DF1CA0708C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E3941-EF83-4907-BE76-DF1CA0708C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D8F7-A2CF-48EB-979E-477098588FB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B6210-A1D0-42DF-8BC8-30F2F38E81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 </a:t>
            </a:r>
            <a:r>
              <a:rPr lang="uk-UA" dirty="0" smtClean="0">
                <a:solidFill>
                  <a:srgbClr val="FF0000"/>
                </a:solidFill>
              </a:rPr>
              <a:t>Поширення солей у природі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Карбонати</a:t>
            </a:r>
          </a:p>
          <a:p>
            <a:pPr algn="l"/>
            <a:endParaRPr lang="uk-UA" sz="1200" i="1" dirty="0">
              <a:solidFill>
                <a:srgbClr val="00B0F0"/>
              </a:solidFill>
            </a:endParaRPr>
          </a:p>
          <a:p>
            <a:pPr algn="l"/>
            <a:endParaRPr lang="uk-UA" sz="1200" i="1" dirty="0" smtClean="0">
              <a:solidFill>
                <a:srgbClr val="00B0F0"/>
              </a:solidFill>
            </a:endParaRPr>
          </a:p>
          <a:p>
            <a:pPr algn="l"/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Карбонати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 —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кристалічні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речовини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. У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воді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розчиняються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, за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винятком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карбонатів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лужних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металів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1600" i="1" dirty="0" err="1" smtClean="0">
                <a:solidFill>
                  <a:schemeClr val="tx2">
                    <a:lumMod val="50000"/>
                  </a:schemeClr>
                </a:solidFill>
              </a:rPr>
              <a:t>амонію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1600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~PP2477.WAV">
            <a:hlinkClick r:id="" action="ppaction://media"/>
          </p:cNvPr>
          <p:cNvPicPr>
            <a:picLocks noRot="1" noChangeAspect="1"/>
          </p:cNvPicPr>
          <p:nvPr>
            <a:wavAudioFile r:embed="rId1" name="~PP2477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Натрій карбонат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9001156" cy="535782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i="1" dirty="0">
                <a:solidFill>
                  <a:schemeClr val="tx2"/>
                </a:solidFill>
              </a:rPr>
              <a:t>Карбонат </a:t>
            </a:r>
            <a:r>
              <a:rPr lang="ru-RU" sz="2000" i="1" dirty="0" err="1">
                <a:solidFill>
                  <a:schemeClr val="tx2"/>
                </a:solidFill>
              </a:rPr>
              <a:t>натрію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en-GB" sz="2000" i="1" dirty="0">
                <a:solidFill>
                  <a:schemeClr val="tx2"/>
                </a:solidFill>
              </a:rPr>
              <a:t>Na</a:t>
            </a:r>
            <a:r>
              <a:rPr lang="en-GB" sz="2000" i="1" baseline="-25000" dirty="0">
                <a:solidFill>
                  <a:schemeClr val="tx2"/>
                </a:solidFill>
              </a:rPr>
              <a:t>2</a:t>
            </a:r>
            <a:r>
              <a:rPr lang="en-GB" sz="2000" i="1" dirty="0">
                <a:solidFill>
                  <a:schemeClr val="tx2"/>
                </a:solidFill>
              </a:rPr>
              <a:t>CO</a:t>
            </a:r>
            <a:r>
              <a:rPr lang="en-GB" sz="2000" i="1" baseline="-25000" dirty="0">
                <a:solidFill>
                  <a:schemeClr val="tx2"/>
                </a:solidFill>
              </a:rPr>
              <a:t>3</a:t>
            </a:r>
            <a:r>
              <a:rPr lang="en-GB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або</a:t>
            </a:r>
            <a:r>
              <a:rPr lang="ru-RU" sz="2000" i="1" dirty="0">
                <a:solidFill>
                  <a:schemeClr val="tx2"/>
                </a:solidFill>
              </a:rPr>
              <a:t> сода, </a:t>
            </a:r>
            <a:r>
              <a:rPr lang="ru-RU" sz="2000" i="1" dirty="0" err="1">
                <a:solidFill>
                  <a:schemeClr val="tx2"/>
                </a:solidFill>
              </a:rPr>
              <a:t>є</a:t>
            </a:r>
            <a:r>
              <a:rPr lang="ru-RU" sz="2000" i="1" dirty="0">
                <a:solidFill>
                  <a:schemeClr val="tx2"/>
                </a:solidFill>
              </a:rPr>
              <a:t> одним </a:t>
            </a:r>
            <a:r>
              <a:rPr lang="ru-RU" sz="2000" i="1" dirty="0" err="1">
                <a:solidFill>
                  <a:schemeClr val="tx2"/>
                </a:solidFill>
              </a:rPr>
              <a:t>з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головних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продуктів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хімічної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промисловості</a:t>
            </a:r>
            <a:r>
              <a:rPr lang="ru-RU" sz="2000" i="1" dirty="0">
                <a:solidFill>
                  <a:schemeClr val="tx2"/>
                </a:solidFill>
              </a:rPr>
              <a:t>. У </a:t>
            </a:r>
            <a:r>
              <a:rPr lang="ru-RU" sz="2000" i="1" dirty="0" err="1">
                <a:solidFill>
                  <a:schemeClr val="tx2"/>
                </a:solidFill>
              </a:rPr>
              <a:t>величезних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кількостях</a:t>
            </a:r>
            <a:r>
              <a:rPr lang="ru-RU" sz="2000" i="1" dirty="0">
                <a:solidFill>
                  <a:schemeClr val="tx2"/>
                </a:solidFill>
              </a:rPr>
              <a:t> сода </a:t>
            </a:r>
            <a:r>
              <a:rPr lang="ru-RU" sz="2000" i="1" dirty="0" err="1">
                <a:solidFill>
                  <a:schemeClr val="tx2"/>
                </a:solidFill>
              </a:rPr>
              <a:t>споживається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скляною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миловарною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целюлозно-паперовою</a:t>
            </a:r>
            <a:r>
              <a:rPr lang="ru-RU" sz="2000" i="1" dirty="0">
                <a:solidFill>
                  <a:schemeClr val="tx2"/>
                </a:solidFill>
              </a:rPr>
              <a:t>, текстильною, </a:t>
            </a:r>
            <a:r>
              <a:rPr lang="ru-RU" sz="2000" i="1" dirty="0" err="1">
                <a:solidFill>
                  <a:schemeClr val="tx2"/>
                </a:solidFill>
              </a:rPr>
              <a:t>нафтовою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і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іншими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галузями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промисловості</a:t>
            </a:r>
            <a:r>
              <a:rPr lang="ru-RU" sz="2000" i="1" dirty="0">
                <a:solidFill>
                  <a:schemeClr val="tx2"/>
                </a:solidFill>
              </a:rPr>
              <a:t>, а </a:t>
            </a:r>
            <a:r>
              <a:rPr lang="ru-RU" sz="2000" i="1" dirty="0" err="1">
                <a:solidFill>
                  <a:schemeClr val="tx2"/>
                </a:solidFill>
              </a:rPr>
              <a:t>також</a:t>
            </a:r>
            <a:r>
              <a:rPr lang="ru-RU" sz="2000" i="1" dirty="0">
                <a:solidFill>
                  <a:schemeClr val="tx2"/>
                </a:solidFill>
              </a:rPr>
              <a:t> служить для </a:t>
            </a:r>
            <a:r>
              <a:rPr lang="ru-RU" sz="2000" i="1" dirty="0" err="1">
                <a:solidFill>
                  <a:schemeClr val="tx2"/>
                </a:solidFill>
              </a:rPr>
              <a:t>отримання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різних</a:t>
            </a:r>
            <a:r>
              <a:rPr lang="ru-RU" sz="2000" i="1" dirty="0">
                <a:solidFill>
                  <a:schemeClr val="tx2"/>
                </a:solidFill>
              </a:rPr>
              <a:t> солей </a:t>
            </a:r>
            <a:r>
              <a:rPr lang="ru-RU" sz="2000" i="1" dirty="0" err="1">
                <a:solidFill>
                  <a:schemeClr val="tx2"/>
                </a:solidFill>
              </a:rPr>
              <a:t>натрію</a:t>
            </a:r>
            <a:r>
              <a:rPr lang="ru-RU" sz="2000" i="1" dirty="0">
                <a:solidFill>
                  <a:schemeClr val="tx2"/>
                </a:solidFill>
              </a:rPr>
              <a:t>. </a:t>
            </a:r>
            <a:r>
              <a:rPr lang="ru-RU" sz="2000" i="1" dirty="0" err="1">
                <a:solidFill>
                  <a:schemeClr val="tx2"/>
                </a:solidFill>
              </a:rPr>
              <a:t>Застосування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соди</a:t>
            </a:r>
            <a:r>
              <a:rPr lang="ru-RU" sz="2000" i="1" dirty="0">
                <a:solidFill>
                  <a:schemeClr val="tx2"/>
                </a:solidFill>
              </a:rPr>
              <a:t> в </a:t>
            </a:r>
            <a:r>
              <a:rPr lang="ru-RU" sz="2000" i="1" dirty="0" err="1">
                <a:solidFill>
                  <a:schemeClr val="tx2"/>
                </a:solidFill>
              </a:rPr>
              <a:t>домашньому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вжитку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загальновідомо</a:t>
            </a:r>
            <a:r>
              <a:rPr lang="ru-RU" sz="2000" i="1" dirty="0">
                <a:solidFill>
                  <a:schemeClr val="tx2"/>
                </a:solidFill>
              </a:rPr>
              <a:t>.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До </a:t>
            </a:r>
            <a:r>
              <a:rPr lang="ru-RU" sz="2000" i="1" dirty="0" err="1">
                <a:solidFill>
                  <a:schemeClr val="tx2"/>
                </a:solidFill>
              </a:rPr>
              <a:t>кінця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en-GB" sz="2000" i="1" dirty="0">
                <a:solidFill>
                  <a:schemeClr val="tx2"/>
                </a:solidFill>
              </a:rPr>
              <a:t>XVIII </a:t>
            </a:r>
            <a:r>
              <a:rPr lang="ru-RU" sz="2000" i="1" dirty="0" err="1">
                <a:solidFill>
                  <a:schemeClr val="tx2"/>
                </a:solidFill>
              </a:rPr>
              <a:t>століття</a:t>
            </a:r>
            <a:r>
              <a:rPr lang="ru-RU" sz="2000" i="1" dirty="0">
                <a:solidFill>
                  <a:schemeClr val="tx2"/>
                </a:solidFill>
              </a:rPr>
              <a:t> вся сода, </a:t>
            </a:r>
            <a:r>
              <a:rPr lang="ru-RU" sz="2000" i="1" dirty="0" err="1">
                <a:solidFill>
                  <a:schemeClr val="tx2"/>
                </a:solidFill>
              </a:rPr>
              <a:t>що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застосовувалася</a:t>
            </a:r>
            <a:r>
              <a:rPr lang="ru-RU" sz="2000" i="1" dirty="0">
                <a:solidFill>
                  <a:schemeClr val="tx2"/>
                </a:solidFill>
              </a:rPr>
              <a:t> в </a:t>
            </a:r>
            <a:r>
              <a:rPr lang="ru-RU" sz="2000" i="1" dirty="0" err="1">
                <a:solidFill>
                  <a:schemeClr val="tx2"/>
                </a:solidFill>
              </a:rPr>
              <a:t>промисловості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добувалася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виключно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природних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джерел</a:t>
            </a:r>
            <a:r>
              <a:rPr lang="ru-RU" sz="2000" i="1" dirty="0">
                <a:solidFill>
                  <a:schemeClr val="tx2"/>
                </a:solidFill>
              </a:rPr>
              <a:t>. Такими </a:t>
            </a:r>
            <a:r>
              <a:rPr lang="ru-RU" sz="2000" i="1" dirty="0" err="1">
                <a:solidFill>
                  <a:schemeClr val="tx2"/>
                </a:solidFill>
              </a:rPr>
              <a:t>джерелами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були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природні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відкладення</a:t>
            </a:r>
            <a:r>
              <a:rPr lang="ru-RU" sz="2000" i="1" dirty="0">
                <a:solidFill>
                  <a:schemeClr val="tx2"/>
                </a:solidFill>
              </a:rPr>
              <a:t> карбонату </a:t>
            </a:r>
            <a:r>
              <a:rPr lang="ru-RU" sz="2000" i="1" dirty="0" err="1">
                <a:solidFill>
                  <a:schemeClr val="tx2"/>
                </a:solidFill>
              </a:rPr>
              <a:t>натрію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що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зустрічаються</a:t>
            </a:r>
            <a:r>
              <a:rPr lang="ru-RU" sz="2000" i="1" dirty="0">
                <a:solidFill>
                  <a:schemeClr val="tx2"/>
                </a:solidFill>
              </a:rPr>
              <a:t> в </a:t>
            </a:r>
            <a:r>
              <a:rPr lang="ru-RU" sz="2000" i="1" dirty="0" err="1" smtClean="0">
                <a:solidFill>
                  <a:schemeClr val="tx2"/>
                </a:solidFill>
              </a:rPr>
              <a:t>Єгипті</a:t>
            </a:r>
            <a:r>
              <a:rPr lang="ru-RU" sz="2000" i="1" dirty="0" smtClean="0">
                <a:solidFill>
                  <a:schemeClr val="tx2"/>
                </a:solidFill>
              </a:rPr>
              <a:t> </a:t>
            </a:r>
            <a:r>
              <a:rPr lang="ru-RU" sz="2000" i="1" dirty="0" err="1" smtClean="0">
                <a:solidFill>
                  <a:schemeClr val="tx2"/>
                </a:solidFill>
              </a:rPr>
              <a:t>і</a:t>
            </a:r>
            <a:r>
              <a:rPr lang="ru-RU" sz="2000" i="1" dirty="0" smtClean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деяких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інших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місцях</a:t>
            </a:r>
            <a:r>
              <a:rPr lang="ru-RU" sz="2000" i="1" dirty="0">
                <a:solidFill>
                  <a:schemeClr val="tx2"/>
                </a:solidFill>
              </a:rPr>
              <a:t>, зола </a:t>
            </a:r>
            <a:r>
              <a:rPr lang="ru-RU" sz="2000" i="1" dirty="0" err="1" smtClean="0">
                <a:solidFill>
                  <a:schemeClr val="tx2"/>
                </a:solidFill>
              </a:rPr>
              <a:t>морських</a:t>
            </a:r>
            <a:r>
              <a:rPr lang="ru-RU" sz="2000" i="1" dirty="0" smtClean="0">
                <a:solidFill>
                  <a:schemeClr val="tx2"/>
                </a:solidFill>
              </a:rPr>
              <a:t> </a:t>
            </a:r>
            <a:r>
              <a:rPr lang="ru-RU" sz="2000" i="1" dirty="0" err="1" smtClean="0">
                <a:solidFill>
                  <a:schemeClr val="tx2"/>
                </a:solidFill>
              </a:rPr>
              <a:t>водоростів</a:t>
            </a:r>
            <a:r>
              <a:rPr lang="ru-RU" sz="2000" i="1" dirty="0">
                <a:solidFill>
                  <a:schemeClr val="tx2"/>
                </a:solidFill>
              </a:rPr>
              <a:t> </a:t>
            </a:r>
            <a:r>
              <a:rPr lang="ru-RU" sz="2000" i="1" dirty="0" err="1">
                <a:solidFill>
                  <a:schemeClr val="tx2"/>
                </a:solidFill>
              </a:rPr>
              <a:t>і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рослин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що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виростають</a:t>
            </a:r>
            <a:r>
              <a:rPr lang="ru-RU" sz="2000" i="1" dirty="0">
                <a:solidFill>
                  <a:schemeClr val="tx2"/>
                </a:solidFill>
              </a:rPr>
              <a:t> на солончаковому </a:t>
            </a:r>
            <a:r>
              <a:rPr lang="ru-RU" sz="2000" i="1" dirty="0" err="1">
                <a:solidFill>
                  <a:schemeClr val="tx2"/>
                </a:solidFill>
              </a:rPr>
              <a:t>ґрунті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і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содові</a:t>
            </a:r>
            <a:r>
              <a:rPr lang="ru-RU" sz="2000" i="1" dirty="0">
                <a:solidFill>
                  <a:schemeClr val="tx2"/>
                </a:solidFill>
              </a:rPr>
              <a:t> озера. У 1775 р. </a:t>
            </a:r>
            <a:r>
              <a:rPr lang="ru-RU" sz="2000" i="1" dirty="0" err="1">
                <a:solidFill>
                  <a:schemeClr val="tx2"/>
                </a:solidFill>
              </a:rPr>
              <a:t>Французька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академія</a:t>
            </a:r>
            <a:r>
              <a:rPr lang="ru-RU" sz="2000" i="1" dirty="0">
                <a:solidFill>
                  <a:schemeClr val="tx2"/>
                </a:solidFill>
              </a:rPr>
              <a:t> наук, </a:t>
            </a:r>
            <a:r>
              <a:rPr lang="ru-RU" sz="2000" i="1" dirty="0" err="1">
                <a:solidFill>
                  <a:schemeClr val="tx2"/>
                </a:solidFill>
              </a:rPr>
              <a:t>зважаючи</a:t>
            </a:r>
            <a:r>
              <a:rPr lang="ru-RU" sz="2000" i="1" dirty="0">
                <a:solidFill>
                  <a:schemeClr val="tx2"/>
                </a:solidFill>
              </a:rPr>
              <a:t> на </a:t>
            </a:r>
            <a:r>
              <a:rPr lang="ru-RU" sz="2000" i="1" dirty="0" err="1">
                <a:solidFill>
                  <a:schemeClr val="tx2"/>
                </a:solidFill>
              </a:rPr>
              <a:t>нестачу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лугів</a:t>
            </a:r>
            <a:r>
              <a:rPr lang="ru-RU" sz="2000" i="1" dirty="0">
                <a:solidFill>
                  <a:schemeClr val="tx2"/>
                </a:solidFill>
              </a:rPr>
              <a:t> у </a:t>
            </a:r>
            <a:r>
              <a:rPr lang="ru-RU" sz="2000" i="1" dirty="0" err="1">
                <a:solidFill>
                  <a:schemeClr val="tx2"/>
                </a:solidFill>
              </a:rPr>
              <a:t>Франції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призначила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премію</a:t>
            </a:r>
            <a:r>
              <a:rPr lang="ru-RU" sz="2000" i="1" dirty="0">
                <a:solidFill>
                  <a:schemeClr val="tx2"/>
                </a:solidFill>
              </a:rPr>
              <a:t> за </a:t>
            </a:r>
            <a:r>
              <a:rPr lang="ru-RU" sz="2000" i="1" dirty="0" err="1" smtClean="0">
                <a:solidFill>
                  <a:schemeClr val="tx2"/>
                </a:solidFill>
              </a:rPr>
              <a:t>винахід</a:t>
            </a:r>
            <a:r>
              <a:rPr lang="ru-RU" sz="2000" i="1" dirty="0" smtClean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якнайкращого</a:t>
            </a:r>
            <a:r>
              <a:rPr lang="ru-RU" sz="2000" i="1" dirty="0">
                <a:solidFill>
                  <a:schemeClr val="tx2"/>
                </a:solidFill>
              </a:rPr>
              <a:t> способу </a:t>
            </a:r>
            <a:r>
              <a:rPr lang="ru-RU" sz="2000" i="1" dirty="0" err="1">
                <a:solidFill>
                  <a:schemeClr val="tx2"/>
                </a:solidFill>
              </a:rPr>
              <a:t>отримання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соди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куховарської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солі</a:t>
            </a:r>
            <a:r>
              <a:rPr lang="ru-RU" sz="2000" i="1" dirty="0">
                <a:solidFill>
                  <a:schemeClr val="tx2"/>
                </a:solidFill>
              </a:rPr>
              <a:t>. </a:t>
            </a:r>
            <a:r>
              <a:rPr lang="ru-RU" sz="2000" i="1" dirty="0" err="1">
                <a:solidFill>
                  <a:schemeClr val="tx2"/>
                </a:solidFill>
              </a:rPr>
              <a:t>Проте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пройшло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шістнадцять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років</a:t>
            </a:r>
            <a:r>
              <a:rPr lang="ru-RU" sz="2000" i="1" dirty="0">
                <a:solidFill>
                  <a:schemeClr val="tx2"/>
                </a:solidFill>
              </a:rPr>
              <a:t>, перш </a:t>
            </a:r>
            <a:r>
              <a:rPr lang="ru-RU" sz="2000" i="1" dirty="0" err="1">
                <a:solidFill>
                  <a:schemeClr val="tx2"/>
                </a:solidFill>
              </a:rPr>
              <a:t>ніж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цим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питанням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зацікавився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французький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лікар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Леблан</a:t>
            </a:r>
            <a:r>
              <a:rPr lang="ru-RU" sz="2000" i="1" dirty="0">
                <a:solidFill>
                  <a:schemeClr val="tx2"/>
                </a:solidFill>
              </a:rPr>
              <a:t>, </a:t>
            </a:r>
            <a:r>
              <a:rPr lang="ru-RU" sz="2000" i="1" dirty="0" err="1">
                <a:solidFill>
                  <a:schemeClr val="tx2"/>
                </a:solidFill>
              </a:rPr>
              <a:t>який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розробив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економічно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вигідний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сульфатний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спосіб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отримання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соди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і</a:t>
            </a:r>
            <a:r>
              <a:rPr lang="ru-RU" sz="2000" i="1" dirty="0">
                <a:solidFill>
                  <a:schemeClr val="tx2"/>
                </a:solidFill>
              </a:rPr>
              <a:t> в 1791 р. </a:t>
            </a:r>
            <a:r>
              <a:rPr lang="ru-RU" sz="2000" i="1" dirty="0" err="1">
                <a:solidFill>
                  <a:schemeClr val="tx2"/>
                </a:solidFill>
              </a:rPr>
              <a:t>здійснив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його</a:t>
            </a:r>
            <a:r>
              <a:rPr lang="ru-RU" sz="2000" i="1" dirty="0">
                <a:solidFill>
                  <a:schemeClr val="tx2"/>
                </a:solidFill>
              </a:rPr>
              <a:t> у </a:t>
            </a:r>
            <a:r>
              <a:rPr lang="ru-RU" sz="2000" i="1" dirty="0" err="1">
                <a:solidFill>
                  <a:schemeClr val="tx2"/>
                </a:solidFill>
              </a:rPr>
              <a:t>виробничому</a:t>
            </a:r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err="1">
                <a:solidFill>
                  <a:schemeClr val="tx2"/>
                </a:solidFill>
              </a:rPr>
              <a:t>масштабі</a:t>
            </a:r>
            <a:r>
              <a:rPr lang="ru-RU" sz="2000" i="1" dirty="0">
                <a:solidFill>
                  <a:schemeClr val="tx2"/>
                </a:solidFill>
              </a:rPr>
              <a:t>.</a:t>
            </a:r>
          </a:p>
          <a:p>
            <a:endParaRPr lang="ru-RU" sz="2000" i="1" dirty="0"/>
          </a:p>
        </p:txBody>
      </p:sp>
      <p:pic>
        <p:nvPicPr>
          <p:cNvPr id="6" name="Рисунок 5" descr="yak-otrimati-karbonat-natriy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0"/>
            <a:ext cx="2500298" cy="1518034"/>
          </a:xfrm>
          <a:prstGeom prst="rect">
            <a:avLst/>
          </a:prstGeom>
        </p:spPr>
      </p:pic>
      <p:pic>
        <p:nvPicPr>
          <p:cNvPr id="10" name="~PP1211.WAV">
            <a:hlinkClick r:id="" action="ppaction://media"/>
          </p:cNvPr>
          <p:cNvPicPr>
            <a:picLocks noRot="1" noChangeAspect="1"/>
          </p:cNvPicPr>
          <p:nvPr>
            <a:wavAudioFile r:embed="rId1" name="~PP1211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5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Кальцій карбонат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5545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i="1" dirty="0" err="1">
                <a:solidFill>
                  <a:srgbClr val="EC9B0A"/>
                </a:solidFill>
              </a:rPr>
              <a:t>Із</a:t>
            </a:r>
            <a:r>
              <a:rPr lang="ru-RU" i="1" dirty="0">
                <a:solidFill>
                  <a:srgbClr val="EC9B0A"/>
                </a:solidFill>
              </a:rPr>
              <a:t> солей </a:t>
            </a:r>
            <a:r>
              <a:rPr lang="ru-RU" i="1" dirty="0" err="1">
                <a:solidFill>
                  <a:srgbClr val="EC9B0A"/>
                </a:solidFill>
              </a:rPr>
              <a:t>карбонатної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кислоти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важливе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значення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має</a:t>
            </a:r>
            <a:r>
              <a:rPr lang="ru-RU" i="1" dirty="0">
                <a:solidFill>
                  <a:srgbClr val="EC9B0A"/>
                </a:solidFill>
              </a:rPr>
              <a:t> карбонат </a:t>
            </a:r>
            <a:r>
              <a:rPr lang="ru-RU" i="1" dirty="0" err="1">
                <a:solidFill>
                  <a:srgbClr val="EC9B0A"/>
                </a:solidFill>
              </a:rPr>
              <a:t>кальцію</a:t>
            </a:r>
            <a:r>
              <a:rPr lang="ru-RU" i="1" dirty="0">
                <a:solidFill>
                  <a:srgbClr val="EC9B0A"/>
                </a:solidFill>
              </a:rPr>
              <a:t> СаС0</a:t>
            </a:r>
            <a:r>
              <a:rPr lang="ru-RU" i="1" baseline="-25000" dirty="0">
                <a:solidFill>
                  <a:srgbClr val="EC9B0A"/>
                </a:solidFill>
              </a:rPr>
              <a:t>3</a:t>
            </a:r>
            <a:r>
              <a:rPr lang="ru-RU" i="1" dirty="0">
                <a:solidFill>
                  <a:srgbClr val="EC9B0A"/>
                </a:solidFill>
              </a:rPr>
              <a:t>. </a:t>
            </a:r>
            <a:r>
              <a:rPr lang="ru-RU" i="1" dirty="0" err="1">
                <a:solidFill>
                  <a:srgbClr val="EC9B0A"/>
                </a:solidFill>
              </a:rPr>
              <a:t>Він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зустрічається</a:t>
            </a:r>
            <a:r>
              <a:rPr lang="ru-RU" i="1" dirty="0">
                <a:solidFill>
                  <a:srgbClr val="EC9B0A"/>
                </a:solidFill>
              </a:rPr>
              <a:t> в </a:t>
            </a:r>
            <a:r>
              <a:rPr lang="ru-RU" i="1" dirty="0" err="1">
                <a:solidFill>
                  <a:srgbClr val="EC9B0A"/>
                </a:solidFill>
              </a:rPr>
              <a:t>природі</a:t>
            </a:r>
            <a:r>
              <a:rPr lang="ru-RU" i="1" dirty="0">
                <a:solidFill>
                  <a:srgbClr val="EC9B0A"/>
                </a:solidFill>
              </a:rPr>
              <a:t> у </a:t>
            </a:r>
            <a:r>
              <a:rPr lang="ru-RU" i="1" dirty="0" err="1">
                <a:solidFill>
                  <a:srgbClr val="EC9B0A"/>
                </a:solidFill>
              </a:rPr>
              <a:t>вигляді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мармуру</a:t>
            </a:r>
            <a:r>
              <a:rPr lang="ru-RU" i="1" dirty="0">
                <a:solidFill>
                  <a:srgbClr val="EC9B0A"/>
                </a:solidFill>
              </a:rPr>
              <a:t>, </a:t>
            </a:r>
            <a:r>
              <a:rPr lang="ru-RU" i="1" dirty="0" err="1">
                <a:solidFill>
                  <a:srgbClr val="EC9B0A"/>
                </a:solidFill>
              </a:rPr>
              <a:t>вапняку</a:t>
            </a:r>
            <a:r>
              <a:rPr lang="ru-RU" i="1" dirty="0">
                <a:solidFill>
                  <a:srgbClr val="EC9B0A"/>
                </a:solidFill>
              </a:rPr>
              <a:t>, </a:t>
            </a:r>
            <a:r>
              <a:rPr lang="ru-RU" i="1" dirty="0" err="1">
                <a:solidFill>
                  <a:srgbClr val="EC9B0A"/>
                </a:solidFill>
              </a:rPr>
              <a:t>крейди</a:t>
            </a:r>
            <a:r>
              <a:rPr lang="ru-RU" i="1" dirty="0">
                <a:solidFill>
                  <a:srgbClr val="EC9B0A"/>
                </a:solidFill>
              </a:rPr>
              <a:t>. </a:t>
            </a:r>
            <a:r>
              <a:rPr lang="ru-RU" i="1" dirty="0" err="1">
                <a:solidFill>
                  <a:srgbClr val="EC9B0A"/>
                </a:solidFill>
              </a:rPr>
              <a:t>Мармур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використовують</a:t>
            </a:r>
            <a:r>
              <a:rPr lang="ru-RU" i="1" dirty="0">
                <a:solidFill>
                  <a:srgbClr val="EC9B0A"/>
                </a:solidFill>
              </a:rPr>
              <a:t> як </a:t>
            </a:r>
            <a:r>
              <a:rPr lang="ru-RU" i="1" dirty="0" err="1">
                <a:solidFill>
                  <a:srgbClr val="EC9B0A"/>
                </a:solidFill>
              </a:rPr>
              <a:t>оздоблювальний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матеріал</a:t>
            </a:r>
            <a:r>
              <a:rPr lang="ru-RU" i="1" dirty="0">
                <a:solidFill>
                  <a:srgbClr val="EC9B0A"/>
                </a:solidFill>
              </a:rPr>
              <a:t> у </a:t>
            </a:r>
            <a:r>
              <a:rPr lang="ru-RU" i="1" dirty="0" err="1">
                <a:solidFill>
                  <a:srgbClr val="EC9B0A"/>
                </a:solidFill>
              </a:rPr>
              <a:t>будівництві</a:t>
            </a:r>
            <a:r>
              <a:rPr lang="ru-RU" i="1" dirty="0">
                <a:solidFill>
                  <a:srgbClr val="EC9B0A"/>
                </a:solidFill>
              </a:rPr>
              <a:t> та </a:t>
            </a:r>
            <a:r>
              <a:rPr lang="ru-RU" i="1" dirty="0" err="1">
                <a:solidFill>
                  <a:srgbClr val="EC9B0A"/>
                </a:solidFill>
              </a:rPr>
              <a:t>скульптурі</a:t>
            </a:r>
            <a:r>
              <a:rPr lang="ru-RU" i="1" dirty="0">
                <a:solidFill>
                  <a:srgbClr val="EC9B0A"/>
                </a:solidFill>
              </a:rPr>
              <a:t>, </a:t>
            </a:r>
            <a:r>
              <a:rPr lang="ru-RU" i="1" dirty="0" err="1">
                <a:solidFill>
                  <a:srgbClr val="EC9B0A"/>
                </a:solidFill>
              </a:rPr>
              <a:t>вапняк</a:t>
            </a:r>
            <a:r>
              <a:rPr lang="ru-RU" i="1" dirty="0">
                <a:solidFill>
                  <a:srgbClr val="EC9B0A"/>
                </a:solidFill>
              </a:rPr>
              <a:t> — для </a:t>
            </a:r>
            <a:r>
              <a:rPr lang="ru-RU" i="1" dirty="0" err="1">
                <a:solidFill>
                  <a:srgbClr val="EC9B0A"/>
                </a:solidFill>
              </a:rPr>
              <a:t>добування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вапна</a:t>
            </a:r>
            <a:r>
              <a:rPr lang="ru-RU" i="1" dirty="0">
                <a:solidFill>
                  <a:srgbClr val="EC9B0A"/>
                </a:solidFill>
              </a:rPr>
              <a:t>, яке </a:t>
            </a:r>
            <a:r>
              <a:rPr lang="ru-RU" i="1" dirty="0" err="1">
                <a:solidFill>
                  <a:srgbClr val="EC9B0A"/>
                </a:solidFill>
              </a:rPr>
              <a:t>також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застосовується</a:t>
            </a:r>
            <a:r>
              <a:rPr lang="ru-RU" i="1" dirty="0">
                <a:solidFill>
                  <a:srgbClr val="EC9B0A"/>
                </a:solidFill>
              </a:rPr>
              <a:t> у </a:t>
            </a:r>
            <a:r>
              <a:rPr lang="ru-RU" i="1" dirty="0" err="1">
                <a:solidFill>
                  <a:srgbClr val="EC9B0A"/>
                </a:solidFill>
              </a:rPr>
              <a:t>будівництві</a:t>
            </a:r>
            <a:r>
              <a:rPr lang="ru-RU" i="1" dirty="0">
                <a:solidFill>
                  <a:srgbClr val="EC9B0A"/>
                </a:solidFill>
              </a:rPr>
              <a:t>, а </a:t>
            </a:r>
            <a:r>
              <a:rPr lang="ru-RU" i="1" dirty="0" err="1">
                <a:solidFill>
                  <a:srgbClr val="EC9B0A"/>
                </a:solidFill>
              </a:rPr>
              <a:t>крім</a:t>
            </a:r>
            <a:r>
              <a:rPr lang="ru-RU" i="1" dirty="0">
                <a:solidFill>
                  <a:srgbClr val="EC9B0A"/>
                </a:solidFill>
              </a:rPr>
              <a:t> того, вноситься у грунт для </a:t>
            </a:r>
            <a:r>
              <a:rPr lang="ru-RU" i="1" dirty="0" err="1">
                <a:solidFill>
                  <a:srgbClr val="EC9B0A"/>
                </a:solidFill>
              </a:rPr>
              <a:t>зниження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кислотності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і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поліпшення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його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структури</a:t>
            </a:r>
            <a:r>
              <a:rPr lang="ru-RU" i="1" dirty="0">
                <a:solidFill>
                  <a:srgbClr val="EC9B0A"/>
                </a:solidFill>
              </a:rPr>
              <a:t>. </a:t>
            </a:r>
            <a:r>
              <a:rPr lang="ru-RU" i="1" dirty="0" err="1">
                <a:solidFill>
                  <a:srgbClr val="EC9B0A"/>
                </a:solidFill>
              </a:rPr>
              <a:t>Крейду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застосовують</a:t>
            </a:r>
            <a:r>
              <a:rPr lang="ru-RU" i="1" dirty="0">
                <a:solidFill>
                  <a:srgbClr val="EC9B0A"/>
                </a:solidFill>
              </a:rPr>
              <a:t> для </a:t>
            </a:r>
            <a:r>
              <a:rPr lang="ru-RU" i="1" dirty="0" err="1">
                <a:solidFill>
                  <a:srgbClr val="EC9B0A"/>
                </a:solidFill>
              </a:rPr>
              <a:t>побілки</a:t>
            </a:r>
            <a:r>
              <a:rPr lang="ru-RU" i="1" dirty="0">
                <a:solidFill>
                  <a:srgbClr val="EC9B0A"/>
                </a:solidFill>
              </a:rPr>
              <a:t>, а </a:t>
            </a:r>
            <a:r>
              <a:rPr lang="ru-RU" i="1" dirty="0" err="1">
                <a:solidFill>
                  <a:srgbClr val="EC9B0A"/>
                </a:solidFill>
              </a:rPr>
              <a:t>також</a:t>
            </a:r>
            <a:r>
              <a:rPr lang="ru-RU" i="1" dirty="0">
                <a:solidFill>
                  <a:srgbClr val="EC9B0A"/>
                </a:solidFill>
              </a:rPr>
              <a:t> у </a:t>
            </a:r>
            <a:r>
              <a:rPr lang="ru-RU" i="1" dirty="0" err="1">
                <a:solidFill>
                  <a:srgbClr val="EC9B0A"/>
                </a:solidFill>
              </a:rPr>
              <a:t>скляній</a:t>
            </a:r>
            <a:r>
              <a:rPr lang="ru-RU" i="1" dirty="0">
                <a:solidFill>
                  <a:srgbClr val="EC9B0A"/>
                </a:solidFill>
              </a:rPr>
              <a:t>, </a:t>
            </a:r>
            <a:r>
              <a:rPr lang="ru-RU" i="1" dirty="0" err="1">
                <a:solidFill>
                  <a:srgbClr val="EC9B0A"/>
                </a:solidFill>
              </a:rPr>
              <a:t>гумовій</a:t>
            </a:r>
            <a:r>
              <a:rPr lang="ru-RU" i="1" dirty="0">
                <a:solidFill>
                  <a:srgbClr val="EC9B0A"/>
                </a:solidFill>
              </a:rPr>
              <a:t> та </a:t>
            </a:r>
            <a:r>
              <a:rPr lang="ru-RU" i="1" dirty="0" err="1">
                <a:solidFill>
                  <a:srgbClr val="EC9B0A"/>
                </a:solidFill>
              </a:rPr>
              <a:t>інших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галузях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промисловості</a:t>
            </a:r>
            <a:r>
              <a:rPr lang="ru-RU" i="1" dirty="0">
                <a:solidFill>
                  <a:srgbClr val="EC9B0A"/>
                </a:solidFill>
              </a:rPr>
              <a:t>.</a:t>
            </a:r>
            <a:br>
              <a:rPr lang="ru-RU" i="1" dirty="0">
                <a:solidFill>
                  <a:srgbClr val="EC9B0A"/>
                </a:solidFill>
              </a:rPr>
            </a:br>
            <a:endParaRPr lang="ru-RU" i="1" dirty="0">
              <a:solidFill>
                <a:srgbClr val="EC9B0A"/>
              </a:solidFill>
            </a:endParaRPr>
          </a:p>
          <a:p>
            <a:r>
              <a:rPr lang="ru-RU" i="1" dirty="0">
                <a:solidFill>
                  <a:srgbClr val="EC9B0A"/>
                </a:solidFill>
              </a:rPr>
              <a:t>Карбонат </a:t>
            </a:r>
            <a:r>
              <a:rPr lang="ru-RU" i="1" dirty="0" err="1">
                <a:solidFill>
                  <a:srgbClr val="EC9B0A"/>
                </a:solidFill>
              </a:rPr>
              <a:t>кальцію</a:t>
            </a:r>
            <a:r>
              <a:rPr lang="ru-RU" i="1" dirty="0">
                <a:solidFill>
                  <a:srgbClr val="EC9B0A"/>
                </a:solidFill>
              </a:rPr>
              <a:t> СаС0</a:t>
            </a:r>
            <a:r>
              <a:rPr lang="ru-RU" i="1" baseline="-25000" dirty="0">
                <a:solidFill>
                  <a:srgbClr val="EC9B0A"/>
                </a:solidFill>
              </a:rPr>
              <a:t>3</a:t>
            </a:r>
            <a:r>
              <a:rPr lang="ru-RU" i="1" dirty="0">
                <a:solidFill>
                  <a:srgbClr val="EC9B0A"/>
                </a:solidFill>
              </a:rPr>
              <a:t> у </a:t>
            </a:r>
            <a:r>
              <a:rPr lang="ru-RU" i="1" dirty="0" err="1">
                <a:solidFill>
                  <a:srgbClr val="EC9B0A"/>
                </a:solidFill>
              </a:rPr>
              <a:t>воді</a:t>
            </a:r>
            <a:r>
              <a:rPr lang="ru-RU" i="1" dirty="0">
                <a:solidFill>
                  <a:srgbClr val="EC9B0A"/>
                </a:solidFill>
              </a:rPr>
              <a:t> не </a:t>
            </a:r>
            <a:r>
              <a:rPr lang="ru-RU" i="1" dirty="0" err="1">
                <a:solidFill>
                  <a:srgbClr val="EC9B0A"/>
                </a:solidFill>
              </a:rPr>
              <a:t>розчиняється</a:t>
            </a:r>
            <a:r>
              <a:rPr lang="ru-RU" i="1" dirty="0">
                <a:solidFill>
                  <a:srgbClr val="EC9B0A"/>
                </a:solidFill>
              </a:rPr>
              <a:t>. Тому </a:t>
            </a:r>
            <a:r>
              <a:rPr lang="ru-RU" i="1" dirty="0" err="1">
                <a:solidFill>
                  <a:srgbClr val="EC9B0A"/>
                </a:solidFill>
              </a:rPr>
              <a:t>вапняна</a:t>
            </a:r>
            <a:r>
              <a:rPr lang="ru-RU" i="1" dirty="0">
                <a:solidFill>
                  <a:srgbClr val="EC9B0A"/>
                </a:solidFill>
              </a:rPr>
              <a:t> вода (</a:t>
            </a:r>
            <a:r>
              <a:rPr lang="ru-RU" i="1" dirty="0" err="1">
                <a:solidFill>
                  <a:srgbClr val="EC9B0A"/>
                </a:solidFill>
              </a:rPr>
              <a:t>розчин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гідроксиду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кальцію</a:t>
            </a:r>
            <a:r>
              <a:rPr lang="ru-RU" i="1" dirty="0">
                <a:solidFill>
                  <a:srgbClr val="EC9B0A"/>
                </a:solidFill>
              </a:rPr>
              <a:t>) </a:t>
            </a:r>
            <a:r>
              <a:rPr lang="ru-RU" i="1" dirty="0" err="1">
                <a:solidFill>
                  <a:srgbClr val="EC9B0A"/>
                </a:solidFill>
              </a:rPr>
              <a:t>внаслідок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пропускання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крізь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неї</a:t>
            </a:r>
            <a:r>
              <a:rPr lang="ru-RU" i="1" dirty="0">
                <a:solidFill>
                  <a:srgbClr val="EC9B0A"/>
                </a:solidFill>
              </a:rPr>
              <a:t> оксиду карбону(</a:t>
            </a:r>
            <a:r>
              <a:rPr lang="en-GB" i="1" dirty="0">
                <a:solidFill>
                  <a:srgbClr val="EC9B0A"/>
                </a:solidFill>
              </a:rPr>
              <a:t>IV) </a:t>
            </a:r>
            <a:r>
              <a:rPr lang="ru-RU" i="1" dirty="0" err="1">
                <a:solidFill>
                  <a:srgbClr val="EC9B0A"/>
                </a:solidFill>
              </a:rPr>
              <a:t>стає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 smtClean="0">
                <a:solidFill>
                  <a:srgbClr val="EC9B0A"/>
                </a:solidFill>
              </a:rPr>
              <a:t>каламутною</a:t>
            </a:r>
            <a:r>
              <a:rPr lang="ru-RU" i="1" dirty="0" smtClean="0">
                <a:solidFill>
                  <a:srgbClr val="EC9B0A"/>
                </a:solidFill>
              </a:rPr>
              <a:t>.</a:t>
            </a:r>
          </a:p>
          <a:p>
            <a:endParaRPr lang="uk-UA" i="1" dirty="0">
              <a:solidFill>
                <a:srgbClr val="EC9B0A"/>
              </a:solidFill>
            </a:endParaRPr>
          </a:p>
          <a:p>
            <a:r>
              <a:rPr lang="ru-RU" i="1" dirty="0" err="1">
                <a:solidFill>
                  <a:srgbClr val="EC9B0A"/>
                </a:solidFill>
              </a:rPr>
              <a:t>Проте</a:t>
            </a:r>
            <a:r>
              <a:rPr lang="ru-RU" i="1" dirty="0">
                <a:solidFill>
                  <a:srgbClr val="EC9B0A"/>
                </a:solidFill>
              </a:rPr>
              <a:t>, </a:t>
            </a:r>
            <a:r>
              <a:rPr lang="ru-RU" i="1" dirty="0" err="1">
                <a:solidFill>
                  <a:srgbClr val="EC9B0A"/>
                </a:solidFill>
              </a:rPr>
              <a:t>якщо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пропускати</a:t>
            </a:r>
            <a:r>
              <a:rPr lang="ru-RU" i="1" dirty="0">
                <a:solidFill>
                  <a:srgbClr val="EC9B0A"/>
                </a:solidFill>
              </a:rPr>
              <a:t> С0</a:t>
            </a:r>
            <a:r>
              <a:rPr lang="ru-RU" i="1" baseline="-25000" dirty="0">
                <a:solidFill>
                  <a:srgbClr val="EC9B0A"/>
                </a:solidFill>
              </a:rPr>
              <a:t>2 </a:t>
            </a:r>
            <a:r>
              <a:rPr lang="ru-RU" i="1" dirty="0" err="1">
                <a:solidFill>
                  <a:srgbClr val="EC9B0A"/>
                </a:solidFill>
              </a:rPr>
              <a:t>довго</a:t>
            </a:r>
            <a:r>
              <a:rPr lang="ru-RU" i="1" dirty="0">
                <a:solidFill>
                  <a:srgbClr val="EC9B0A"/>
                </a:solidFill>
              </a:rPr>
              <a:t>, то </a:t>
            </a:r>
            <a:r>
              <a:rPr lang="ru-RU" i="1" dirty="0" err="1">
                <a:solidFill>
                  <a:srgbClr val="EC9B0A"/>
                </a:solidFill>
              </a:rPr>
              <a:t>каламуть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із</a:t>
            </a:r>
            <a:r>
              <a:rPr lang="ru-RU" i="1" dirty="0">
                <a:solidFill>
                  <a:srgbClr val="EC9B0A"/>
                </a:solidFill>
              </a:rPr>
              <a:t> часом </a:t>
            </a:r>
            <a:r>
              <a:rPr lang="ru-RU" i="1" dirty="0" err="1">
                <a:solidFill>
                  <a:srgbClr val="EC9B0A"/>
                </a:solidFill>
              </a:rPr>
              <a:t>зникає</a:t>
            </a:r>
            <a:r>
              <a:rPr lang="ru-RU" i="1" dirty="0">
                <a:solidFill>
                  <a:srgbClr val="EC9B0A"/>
                </a:solidFill>
              </a:rPr>
              <a:t>. </a:t>
            </a:r>
            <a:r>
              <a:rPr lang="ru-RU" i="1" dirty="0" err="1">
                <a:solidFill>
                  <a:srgbClr val="EC9B0A"/>
                </a:solidFill>
              </a:rPr>
              <a:t>Це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пояснюється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утворенням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розчинної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кислої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солі</a:t>
            </a:r>
            <a:r>
              <a:rPr lang="ru-RU" i="1" dirty="0">
                <a:solidFill>
                  <a:srgbClr val="EC9B0A"/>
                </a:solidFill>
              </a:rPr>
              <a:t> — </a:t>
            </a:r>
            <a:r>
              <a:rPr lang="ru-RU" i="1" dirty="0" err="1">
                <a:solidFill>
                  <a:srgbClr val="EC9B0A"/>
                </a:solidFill>
              </a:rPr>
              <a:t>гідрокарбонату</a:t>
            </a:r>
            <a:r>
              <a:rPr lang="ru-RU" i="1" dirty="0">
                <a:solidFill>
                  <a:srgbClr val="EC9B0A"/>
                </a:solidFill>
              </a:rPr>
              <a:t> </a:t>
            </a:r>
            <a:r>
              <a:rPr lang="ru-RU" i="1" dirty="0" err="1">
                <a:solidFill>
                  <a:srgbClr val="EC9B0A"/>
                </a:solidFill>
              </a:rPr>
              <a:t>кальцію</a:t>
            </a:r>
            <a:r>
              <a:rPr lang="ru-RU" i="1" dirty="0">
                <a:solidFill>
                  <a:srgbClr val="EC9B0A"/>
                </a:solidFill>
              </a:rPr>
              <a:t>: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285728"/>
            <a:ext cx="1857388" cy="1285884"/>
          </a:xfrm>
          <a:prstGeom prst="rect">
            <a:avLst/>
          </a:prstGeom>
        </p:spPr>
      </p:pic>
      <p:pic>
        <p:nvPicPr>
          <p:cNvPr id="10" name="~PP3449.WAV">
            <a:hlinkClick r:id="" action="ppaction://media"/>
          </p:cNvPr>
          <p:cNvPicPr>
            <a:picLocks noRot="1" noChangeAspect="1"/>
          </p:cNvPicPr>
          <p:nvPr>
            <a:wavAudioFile r:embed="rId1" name="~PP3449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accent6"/>
                </a:solidFill>
              </a:rPr>
              <a:t>Калій карбонат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vi-VN" sz="1600" b="1" i="1" dirty="0">
                <a:solidFill>
                  <a:schemeClr val="accent2">
                    <a:lumMod val="75000"/>
                  </a:schemeClr>
                </a:solidFill>
              </a:rPr>
              <a:t>Карбона́т </a:t>
            </a:r>
            <a:r>
              <a:rPr lang="vi-VN" sz="1600" b="1" i="1" dirty="0" smtClean="0">
                <a:solidFill>
                  <a:schemeClr val="accent2">
                    <a:lumMod val="75000"/>
                  </a:schemeClr>
                </a:solidFill>
              </a:rPr>
              <a:t>ка́лію</a:t>
            </a:r>
            <a:r>
              <a:rPr lang="uk-UA" sz="1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CO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 —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безбарвна кристалічна речовина. У 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воді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 розчиняється добре. Застосовується в склоробному виробництві для виготовлення спеціальних 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сортів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 скла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в миловарному 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виробництві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для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виготовлення спеціальних сортів 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мила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 (рідкого зеленого). Багато поташу міститься в попелі 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рослин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особливо 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соняшника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 (30—40% в перерахунку на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O), </a:t>
            </a:r>
            <a:r>
              <a:rPr lang="uk-UA" sz="1600" i="1" dirty="0">
                <a:solidFill>
                  <a:schemeClr val="accent2">
                    <a:lumMod val="75000"/>
                  </a:schemeClr>
                </a:solidFill>
              </a:rPr>
              <a:t>г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речки 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близько 25%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O), 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соломи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 (близько 20%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O), 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берези (близько 15%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O),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змішаної 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деревини</a:t>
            </a:r>
            <a:r>
              <a:rPr lang="uk-UA" sz="16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(близько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10%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sz="1600" i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O). </a:t>
            </a:r>
            <a:r>
              <a:rPr lang="vi-VN" sz="1600" i="1" dirty="0">
                <a:solidFill>
                  <a:schemeClr val="accent2">
                    <a:lumMod val="75000"/>
                  </a:schemeClr>
                </a:solidFill>
              </a:rPr>
              <a:t>У зв'язку з цим попіл рослин часто використовується яккалійні добрива</a:t>
            </a:r>
            <a:r>
              <a:rPr lang="vi-VN" sz="1600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uk-UA" sz="1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Поташ —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калієва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сіль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вугільної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кислоти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біла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порошкоподібна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речовина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властивостями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лугу;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застосовувався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при </a:t>
            </a:r>
            <a:r>
              <a:rPr lang="ru-RU" sz="1600" i="1" dirty="0" err="1" smtClean="0">
                <a:solidFill>
                  <a:schemeClr val="accent2">
                    <a:lumMod val="75000"/>
                  </a:schemeClr>
                </a:solidFill>
              </a:rPr>
              <a:t>відбілюванні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 smtClean="0">
                <a:solidFill>
                  <a:schemeClr val="accent2">
                    <a:lumMod val="75000"/>
                  </a:schemeClr>
                </a:solidFill>
              </a:rPr>
              <a:t>фарбуванні</a:t>
            </a:r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</a:rPr>
              <a:t> тканин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у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миловарні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виробництві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скла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тощо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Поташ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отримували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виварюючи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дерев'яного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попелу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який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процесі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виробництва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розрізнявся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на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фальбу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(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поташний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напівфабрикат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випалений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але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ще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смальцьований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попіл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смальцюгу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Останню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отримували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після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перепалення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вже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заготовленої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золи (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фальби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) у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спеціальних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печах — гартах,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входили до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виробничого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комплексу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поташної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буди.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Фальба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смальцюга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готовий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поташ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нарівні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збіжжям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були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головними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предметами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експорту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Польщі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України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Білорусі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наприкінці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XVI — 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першій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2">
                    <a:lumMod val="75000"/>
                  </a:schemeClr>
                </a:solidFill>
              </a:rPr>
              <a:t>половині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</a:rPr>
              <a:t>XVII 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ст</a:t>
            </a:r>
            <a:r>
              <a:rPr lang="ru-RU" sz="1600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1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300px-Him8_27_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285727"/>
            <a:ext cx="1643074" cy="1143009"/>
          </a:xfrm>
          <a:prstGeom prst="rect">
            <a:avLst/>
          </a:prstGeom>
        </p:spPr>
      </p:pic>
      <p:pic>
        <p:nvPicPr>
          <p:cNvPr id="9" name="~PP1122.WAV">
            <a:hlinkClick r:id="" action="ppaction://media"/>
          </p:cNvPr>
          <p:cNvPicPr>
            <a:picLocks noRot="1" noChangeAspect="1"/>
          </p:cNvPicPr>
          <p:nvPr>
            <a:wavAudioFile r:embed="rId1" name="~PP1122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5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Ферум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II)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карбонат (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сидорит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>
                <a:solidFill>
                  <a:srgbClr val="0070C0"/>
                </a:solidFill>
              </a:rPr>
              <a:t>Карбонат </a:t>
            </a:r>
            <a:r>
              <a:rPr lang="ru-RU" i="1" dirty="0" err="1">
                <a:solidFill>
                  <a:srgbClr val="0070C0"/>
                </a:solidFill>
              </a:rPr>
              <a:t>заліза</a:t>
            </a:r>
            <a:r>
              <a:rPr lang="ru-RU" i="1" dirty="0">
                <a:solidFill>
                  <a:srgbClr val="0070C0"/>
                </a:solidFill>
              </a:rPr>
              <a:t> (</a:t>
            </a:r>
            <a:r>
              <a:rPr lang="en-GB" i="1" dirty="0">
                <a:solidFill>
                  <a:srgbClr val="0070C0"/>
                </a:solidFill>
              </a:rPr>
              <a:t>II) - </a:t>
            </a:r>
            <a:r>
              <a:rPr lang="ru-RU" i="1" dirty="0" err="1">
                <a:solidFill>
                  <a:srgbClr val="0070C0"/>
                </a:solidFill>
              </a:rPr>
              <a:t>неорганічне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з'єднання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сіль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металу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заліза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і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вугільної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кислоти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з</a:t>
            </a:r>
            <a:r>
              <a:rPr lang="ru-RU" i="1" dirty="0">
                <a:solidFill>
                  <a:srgbClr val="0070C0"/>
                </a:solidFill>
              </a:rPr>
              <a:t> формулою </a:t>
            </a:r>
            <a:r>
              <a:rPr lang="en-GB" i="1" dirty="0" err="1">
                <a:solidFill>
                  <a:srgbClr val="0070C0"/>
                </a:solidFill>
              </a:rPr>
              <a:t>FeCO</a:t>
            </a:r>
            <a:r>
              <a:rPr lang="en-GB" i="1" dirty="0">
                <a:solidFill>
                  <a:srgbClr val="0070C0"/>
                </a:solidFill>
              </a:rPr>
              <a:t> </a:t>
            </a:r>
            <a:r>
              <a:rPr lang="en-GB" i="1" baseline="-25000" dirty="0">
                <a:solidFill>
                  <a:srgbClr val="0070C0"/>
                </a:solidFill>
              </a:rPr>
              <a:t>3,</a:t>
            </a:r>
            <a:r>
              <a:rPr lang="en-GB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білі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кристали</a:t>
            </a:r>
            <a:r>
              <a:rPr lang="ru-RU" i="1" dirty="0">
                <a:solidFill>
                  <a:srgbClr val="0070C0"/>
                </a:solidFill>
              </a:rPr>
              <a:t>, не </a:t>
            </a:r>
            <a:r>
              <a:rPr lang="ru-RU" i="1" dirty="0" err="1">
                <a:solidFill>
                  <a:srgbClr val="0070C0"/>
                </a:solidFill>
              </a:rPr>
              <a:t>розчиняється</a:t>
            </a:r>
            <a:r>
              <a:rPr lang="ru-RU" i="1" dirty="0">
                <a:solidFill>
                  <a:srgbClr val="0070C0"/>
                </a:solidFill>
              </a:rPr>
              <a:t> у </a:t>
            </a:r>
            <a:r>
              <a:rPr lang="ru-RU" i="1" dirty="0" err="1">
                <a:solidFill>
                  <a:srgbClr val="0070C0"/>
                </a:solidFill>
              </a:rPr>
              <a:t>воді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утворює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кристалогідрат</a:t>
            </a:r>
            <a:r>
              <a:rPr lang="ru-RU" i="1" dirty="0">
                <a:solidFill>
                  <a:srgbClr val="0070C0"/>
                </a:solidFill>
              </a:rPr>
              <a:t>.</a:t>
            </a:r>
            <a:endParaRPr lang="ru-RU" i="1" dirty="0" smtClean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70C0"/>
                </a:solidFill>
              </a:rPr>
              <a:t>У </a:t>
            </a:r>
            <a:r>
              <a:rPr lang="ru-RU" i="1" dirty="0" err="1">
                <a:solidFill>
                  <a:srgbClr val="0070C0"/>
                </a:solidFill>
              </a:rPr>
              <a:t>природі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зустрічається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мінерал</a:t>
            </a:r>
            <a:r>
              <a:rPr lang="ru-RU" i="1" dirty="0">
                <a:solidFill>
                  <a:srgbClr val="0070C0"/>
                </a:solidFill>
              </a:rPr>
              <a:t> </a:t>
            </a:r>
            <a:r>
              <a:rPr lang="ru-RU" i="1" dirty="0" smtClean="0">
                <a:solidFill>
                  <a:srgbClr val="0070C0"/>
                </a:solidFill>
              </a:rPr>
              <a:t>сидерит</a:t>
            </a:r>
            <a:r>
              <a:rPr lang="ru-RU" i="1" dirty="0">
                <a:solidFill>
                  <a:srgbClr val="0070C0"/>
                </a:solidFill>
              </a:rPr>
              <a:t> (</a:t>
            </a:r>
            <a:r>
              <a:rPr lang="ru-RU" i="1" dirty="0" err="1">
                <a:solidFill>
                  <a:srgbClr val="0070C0"/>
                </a:solidFill>
              </a:rPr>
              <a:t>залізний</a:t>
            </a:r>
            <a:r>
              <a:rPr lang="ru-RU" i="1" dirty="0">
                <a:solidFill>
                  <a:srgbClr val="0070C0"/>
                </a:solidFill>
              </a:rPr>
              <a:t> шпат) - </a:t>
            </a:r>
            <a:r>
              <a:rPr lang="en-GB" i="1" dirty="0" err="1">
                <a:solidFill>
                  <a:srgbClr val="0070C0"/>
                </a:solidFill>
              </a:rPr>
              <a:t>FeCO</a:t>
            </a:r>
            <a:r>
              <a:rPr lang="en-GB" i="1" dirty="0">
                <a:solidFill>
                  <a:srgbClr val="0070C0"/>
                </a:solidFill>
              </a:rPr>
              <a:t> </a:t>
            </a:r>
            <a:r>
              <a:rPr lang="en-GB" i="1" baseline="-25000" dirty="0">
                <a:solidFill>
                  <a:srgbClr val="0070C0"/>
                </a:solidFill>
              </a:rPr>
              <a:t>3</a:t>
            </a:r>
            <a:r>
              <a:rPr lang="en-GB" i="1" dirty="0">
                <a:solidFill>
                  <a:srgbClr val="0070C0"/>
                </a:solidFill>
              </a:rPr>
              <a:t> </a:t>
            </a:r>
            <a:r>
              <a:rPr lang="ru-RU" i="1" dirty="0" err="1">
                <a:solidFill>
                  <a:srgbClr val="0070C0"/>
                </a:solidFill>
              </a:rPr>
              <a:t>з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домішками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карбонатів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en-GB" i="1" dirty="0">
                <a:solidFill>
                  <a:srgbClr val="0070C0"/>
                </a:solidFill>
              </a:rPr>
              <a:t>Ca, Mg, </a:t>
            </a:r>
            <a:r>
              <a:rPr lang="en-GB" i="1" dirty="0" err="1">
                <a:solidFill>
                  <a:srgbClr val="0070C0"/>
                </a:solidFill>
              </a:rPr>
              <a:t>Mn</a:t>
            </a:r>
            <a:r>
              <a:rPr lang="en-GB" i="1" dirty="0">
                <a:solidFill>
                  <a:srgbClr val="0070C0"/>
                </a:solidFill>
              </a:rPr>
              <a:t>.</a:t>
            </a:r>
          </a:p>
          <a:p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1127330303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900" y="-92472"/>
            <a:ext cx="1000100" cy="1845146"/>
          </a:xfrm>
          <a:prstGeom prst="rect">
            <a:avLst/>
          </a:prstGeom>
        </p:spPr>
      </p:pic>
      <p:pic>
        <p:nvPicPr>
          <p:cNvPr id="8" name="~PP3204.WAV">
            <a:hlinkClick r:id="" action="ppaction://media"/>
          </p:cNvPr>
          <p:cNvPicPr>
            <a:picLocks noRot="1" noChangeAspect="1"/>
          </p:cNvPicPr>
          <p:nvPr>
            <a:wavAudioFile r:embed="rId1" name="~PP3204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8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Магній карбонат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68632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uk-UA" sz="6400" i="1" dirty="0" smtClean="0">
                <a:solidFill>
                  <a:srgbClr val="DFFF1D"/>
                </a:solidFill>
              </a:rPr>
              <a:t>Карбонат магнію </a:t>
            </a:r>
            <a:r>
              <a:rPr lang="ru-RU" sz="6400" i="1" dirty="0" smtClean="0">
                <a:solidFill>
                  <a:srgbClr val="DFFF1D"/>
                </a:solidFill>
              </a:rPr>
              <a:t>- </a:t>
            </a:r>
            <a:r>
              <a:rPr lang="ru-RU" sz="6400" i="1" dirty="0" err="1" smtClean="0">
                <a:solidFill>
                  <a:srgbClr val="DFFF1D"/>
                </a:solidFill>
              </a:rPr>
              <a:t>лікарський</a:t>
            </a:r>
            <a:r>
              <a:rPr lang="ru-RU" sz="6400" i="1" dirty="0" smtClean="0">
                <a:solidFill>
                  <a:srgbClr val="DFFF1D"/>
                </a:solidFill>
              </a:rPr>
              <a:t> засіб </a:t>
            </a:r>
            <a:r>
              <a:rPr lang="ru-RU" sz="6400" i="1" dirty="0" err="1">
                <a:solidFill>
                  <a:srgbClr val="DFFF1D"/>
                </a:solidFill>
              </a:rPr>
              <a:t>що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надає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антацидний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 smtClean="0">
                <a:solidFill>
                  <a:srgbClr val="DFFF1D"/>
                </a:solidFill>
              </a:rPr>
              <a:t>і</a:t>
            </a:r>
            <a:r>
              <a:rPr lang="ru-RU" sz="6400" i="1" dirty="0" smtClean="0">
                <a:solidFill>
                  <a:srgbClr val="DFFF1D"/>
                </a:solidFill>
              </a:rPr>
              <a:t> </a:t>
            </a:r>
            <a:r>
              <a:rPr lang="ru-RU" sz="6400" i="1" dirty="0" err="1" smtClean="0">
                <a:solidFill>
                  <a:srgbClr val="DFFF1D"/>
                </a:solidFill>
              </a:rPr>
              <a:t>противиразкову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 smtClean="0">
                <a:solidFill>
                  <a:srgbClr val="DFFF1D"/>
                </a:solidFill>
              </a:rPr>
              <a:t>дію</a:t>
            </a:r>
            <a:r>
              <a:rPr lang="ru-RU" sz="6400" i="1" dirty="0">
                <a:solidFill>
                  <a:srgbClr val="DFFF1D"/>
                </a:solidFill>
              </a:rPr>
              <a:t>.</a:t>
            </a:r>
            <a:endParaRPr lang="de-DE" sz="6400" b="1" i="1" dirty="0" smtClean="0">
              <a:solidFill>
                <a:srgbClr val="DFFF1D"/>
              </a:solidFill>
            </a:endParaRPr>
          </a:p>
          <a:p>
            <a:r>
              <a:rPr lang="ru-RU" sz="6400" i="1" dirty="0" smtClean="0">
                <a:solidFill>
                  <a:srgbClr val="DFFF1D"/>
                </a:solidFill>
              </a:rPr>
              <a:t>Карбонат </a:t>
            </a:r>
            <a:r>
              <a:rPr lang="ru-RU" sz="6400" i="1" dirty="0" err="1">
                <a:solidFill>
                  <a:srgbClr val="DFFF1D"/>
                </a:solidFill>
              </a:rPr>
              <a:t>заліза</a:t>
            </a:r>
            <a:r>
              <a:rPr lang="ru-RU" sz="6400" i="1" dirty="0">
                <a:solidFill>
                  <a:srgbClr val="DFFF1D"/>
                </a:solidFill>
              </a:rPr>
              <a:t> (</a:t>
            </a:r>
            <a:r>
              <a:rPr lang="en-GB" sz="6400" i="1" dirty="0">
                <a:solidFill>
                  <a:srgbClr val="DFFF1D"/>
                </a:solidFill>
              </a:rPr>
              <a:t>II)</a:t>
            </a:r>
            <a:r>
              <a:rPr lang="en-GB" sz="6400" dirty="0">
                <a:solidFill>
                  <a:srgbClr val="DFFF1D"/>
                </a:solidFill>
              </a:rPr>
              <a:t> </a:t>
            </a:r>
            <a:r>
              <a:rPr lang="en-GB" sz="6400" i="1" dirty="0">
                <a:solidFill>
                  <a:srgbClr val="DFFF1D"/>
                </a:solidFill>
              </a:rPr>
              <a:t>- </a:t>
            </a:r>
            <a:r>
              <a:rPr lang="ru-RU" sz="6400" i="1" dirty="0" err="1">
                <a:solidFill>
                  <a:srgbClr val="DFFF1D"/>
                </a:solidFill>
              </a:rPr>
              <a:t>неорганічне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з'єднання</a:t>
            </a:r>
            <a:r>
              <a:rPr lang="ru-RU" sz="6400" i="1" dirty="0">
                <a:solidFill>
                  <a:srgbClr val="DFFF1D"/>
                </a:solidFill>
              </a:rPr>
              <a:t>, </a:t>
            </a:r>
            <a:r>
              <a:rPr lang="ru-RU" sz="6400" i="1" dirty="0" err="1">
                <a:solidFill>
                  <a:srgbClr val="DFFF1D"/>
                </a:solidFill>
              </a:rPr>
              <a:t>сіль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металу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заліза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і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вугільної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кислоти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з</a:t>
            </a:r>
            <a:r>
              <a:rPr lang="ru-RU" sz="6400" i="1" dirty="0">
                <a:solidFill>
                  <a:srgbClr val="DFFF1D"/>
                </a:solidFill>
              </a:rPr>
              <a:t> формулою </a:t>
            </a:r>
            <a:r>
              <a:rPr lang="en-GB" sz="6400" i="1" dirty="0" smtClean="0">
                <a:solidFill>
                  <a:srgbClr val="DFFF1D"/>
                </a:solidFill>
              </a:rPr>
              <a:t>FeCO</a:t>
            </a:r>
            <a:r>
              <a:rPr lang="en-GB" sz="6400" i="1" baseline="-25000" dirty="0" smtClean="0">
                <a:solidFill>
                  <a:srgbClr val="DFFF1D"/>
                </a:solidFill>
              </a:rPr>
              <a:t>3</a:t>
            </a:r>
            <a:r>
              <a:rPr lang="en-GB" sz="6400" i="1" baseline="-25000" dirty="0">
                <a:solidFill>
                  <a:srgbClr val="DFFF1D"/>
                </a:solidFill>
              </a:rPr>
              <a:t>,</a:t>
            </a:r>
            <a:r>
              <a:rPr lang="en-GB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білі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кристали</a:t>
            </a:r>
            <a:r>
              <a:rPr lang="ru-RU" sz="6400" i="1" dirty="0">
                <a:solidFill>
                  <a:srgbClr val="DFFF1D"/>
                </a:solidFill>
              </a:rPr>
              <a:t>, не </a:t>
            </a:r>
            <a:r>
              <a:rPr lang="ru-RU" sz="6400" i="1" dirty="0" err="1">
                <a:solidFill>
                  <a:srgbClr val="DFFF1D"/>
                </a:solidFill>
              </a:rPr>
              <a:t>розчиняється</a:t>
            </a:r>
            <a:r>
              <a:rPr lang="ru-RU" sz="6400" i="1" dirty="0">
                <a:solidFill>
                  <a:srgbClr val="DFFF1D"/>
                </a:solidFill>
              </a:rPr>
              <a:t> у </a:t>
            </a:r>
            <a:r>
              <a:rPr lang="ru-RU" sz="6400" i="1" dirty="0" err="1">
                <a:solidFill>
                  <a:srgbClr val="DFFF1D"/>
                </a:solidFill>
              </a:rPr>
              <a:t>воді</a:t>
            </a:r>
            <a:r>
              <a:rPr lang="ru-RU" sz="6400" i="1" dirty="0">
                <a:solidFill>
                  <a:srgbClr val="DFFF1D"/>
                </a:solidFill>
              </a:rPr>
              <a:t>, </a:t>
            </a:r>
            <a:r>
              <a:rPr lang="ru-RU" sz="6400" i="1" dirty="0" err="1">
                <a:solidFill>
                  <a:srgbClr val="DFFF1D"/>
                </a:solidFill>
              </a:rPr>
              <a:t>утворює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 smtClean="0">
                <a:solidFill>
                  <a:srgbClr val="DFFF1D"/>
                </a:solidFill>
              </a:rPr>
              <a:t>кристалогідрат</a:t>
            </a:r>
            <a:r>
              <a:rPr lang="ru-RU" sz="6400" i="1" dirty="0" smtClean="0">
                <a:solidFill>
                  <a:srgbClr val="DFFF1D"/>
                </a:solidFill>
              </a:rPr>
              <a:t>.</a:t>
            </a:r>
          </a:p>
          <a:p>
            <a:r>
              <a:rPr lang="ru-RU" sz="6400" i="1" dirty="0">
                <a:solidFill>
                  <a:srgbClr val="DFFF1D"/>
                </a:solidFill>
              </a:rPr>
              <a:t>Карбонат </a:t>
            </a:r>
            <a:r>
              <a:rPr lang="ru-RU" sz="6400" i="1" dirty="0" err="1">
                <a:solidFill>
                  <a:srgbClr val="DFFF1D"/>
                </a:solidFill>
              </a:rPr>
              <a:t>магнію</a:t>
            </a:r>
            <a:r>
              <a:rPr lang="ru-RU" sz="6400" i="1" dirty="0">
                <a:solidFill>
                  <a:srgbClr val="DFFF1D"/>
                </a:solidFill>
              </a:rPr>
              <a:t> широко </a:t>
            </a:r>
            <a:r>
              <a:rPr lang="ru-RU" sz="6400" i="1" dirty="0" err="1">
                <a:solidFill>
                  <a:srgbClr val="DFFF1D"/>
                </a:solidFill>
              </a:rPr>
              <a:t>поширений</a:t>
            </a:r>
            <a:r>
              <a:rPr lang="ru-RU" sz="6400" i="1" dirty="0">
                <a:solidFill>
                  <a:srgbClr val="DFFF1D"/>
                </a:solidFill>
              </a:rPr>
              <a:t> в </a:t>
            </a:r>
            <a:r>
              <a:rPr lang="ru-RU" sz="6400" i="1" dirty="0" err="1">
                <a:solidFill>
                  <a:srgbClr val="DFFF1D"/>
                </a:solidFill>
              </a:rPr>
              <a:t>природі</a:t>
            </a:r>
            <a:r>
              <a:rPr lang="ru-RU" sz="6400" i="1" dirty="0">
                <a:solidFill>
                  <a:srgbClr val="DFFF1D"/>
                </a:solidFill>
              </a:rPr>
              <a:t> у </a:t>
            </a:r>
            <a:r>
              <a:rPr lang="ru-RU" sz="6400" i="1" dirty="0" err="1">
                <a:solidFill>
                  <a:srgbClr val="DFFF1D"/>
                </a:solidFill>
              </a:rPr>
              <a:t>вигляді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мінералу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u="none" dirty="0">
                <a:solidFill>
                  <a:srgbClr val="DFFF1D"/>
                </a:solidFill>
              </a:rPr>
              <a:t>магнезиту</a:t>
            </a:r>
            <a:r>
              <a:rPr lang="ru-RU" sz="6400" i="1" u="none" dirty="0" smtClean="0">
                <a:solidFill>
                  <a:srgbClr val="DFFF1D"/>
                </a:solidFill>
              </a:rPr>
              <a:t>.</a:t>
            </a:r>
          </a:p>
          <a:p>
            <a:r>
              <a:rPr lang="ru-RU" sz="6400" i="1" dirty="0" err="1">
                <a:solidFill>
                  <a:srgbClr val="DFFF1D"/>
                </a:solidFill>
              </a:rPr>
              <a:t>Основний</a:t>
            </a:r>
            <a:r>
              <a:rPr lang="ru-RU" sz="6400" i="1" dirty="0">
                <a:solidFill>
                  <a:srgbClr val="DFFF1D"/>
                </a:solidFill>
              </a:rPr>
              <a:t> карбонат </a:t>
            </a:r>
            <a:r>
              <a:rPr lang="ru-RU" sz="6400" i="1" dirty="0" err="1">
                <a:solidFill>
                  <a:srgbClr val="DFFF1D"/>
                </a:solidFill>
              </a:rPr>
              <a:t>магнію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smtClean="0">
                <a:solidFill>
                  <a:srgbClr val="DFFF1D"/>
                </a:solidFill>
              </a:rPr>
              <a:t> </a:t>
            </a:r>
            <a:r>
              <a:rPr lang="en-GB" sz="6400" i="1" dirty="0" smtClean="0">
                <a:solidFill>
                  <a:srgbClr val="DFFF1D"/>
                </a:solidFill>
              </a:rPr>
              <a:t>(</a:t>
            </a:r>
            <a:r>
              <a:rPr lang="ru-RU" sz="6400" i="1" dirty="0">
                <a:solidFill>
                  <a:srgbClr val="DFFF1D"/>
                </a:solidFill>
              </a:rPr>
              <a:t>так звана </a:t>
            </a:r>
            <a:r>
              <a:rPr lang="ru-RU" sz="6400" i="1" dirty="0" err="1">
                <a:solidFill>
                  <a:srgbClr val="DFFF1D"/>
                </a:solidFill>
              </a:rPr>
              <a:t>біла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магнезія</a:t>
            </a:r>
            <a:r>
              <a:rPr lang="ru-RU" sz="6400" i="1" dirty="0">
                <a:solidFill>
                  <a:srgbClr val="DFFF1D"/>
                </a:solidFill>
              </a:rPr>
              <a:t>) </a:t>
            </a:r>
            <a:r>
              <a:rPr lang="ru-RU" sz="6400" i="1" dirty="0" err="1">
                <a:solidFill>
                  <a:srgbClr val="DFFF1D"/>
                </a:solidFill>
              </a:rPr>
              <a:t>застосовують</a:t>
            </a:r>
            <a:r>
              <a:rPr lang="ru-RU" sz="6400" i="1" dirty="0">
                <a:solidFill>
                  <a:srgbClr val="DFFF1D"/>
                </a:solidFill>
              </a:rPr>
              <a:t> як </a:t>
            </a:r>
            <a:r>
              <a:rPr lang="ru-RU" sz="6400" i="1" dirty="0" err="1">
                <a:solidFill>
                  <a:srgbClr val="DFFF1D"/>
                </a:solidFill>
              </a:rPr>
              <a:t>наповнювач</a:t>
            </a:r>
            <a:r>
              <a:rPr lang="ru-RU" sz="6400" i="1" dirty="0">
                <a:solidFill>
                  <a:srgbClr val="DFFF1D"/>
                </a:solidFill>
              </a:rPr>
              <a:t> в </a:t>
            </a:r>
            <a:r>
              <a:rPr lang="ru-RU" sz="6400" i="1" dirty="0" err="1">
                <a:solidFill>
                  <a:srgbClr val="DFFF1D"/>
                </a:solidFill>
              </a:rPr>
              <a:t>гумових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сумішах</a:t>
            </a:r>
            <a:r>
              <a:rPr lang="ru-RU" sz="6400" i="1" dirty="0">
                <a:solidFill>
                  <a:srgbClr val="DFFF1D"/>
                </a:solidFill>
              </a:rPr>
              <a:t>, для </a:t>
            </a:r>
            <a:r>
              <a:rPr lang="ru-RU" sz="6400" i="1" dirty="0" err="1">
                <a:solidFill>
                  <a:srgbClr val="DFFF1D"/>
                </a:solidFill>
              </a:rPr>
              <a:t>виготовлення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теплоізоляційних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матеріалів</a:t>
            </a:r>
            <a:r>
              <a:rPr lang="ru-RU" sz="6400" i="1" dirty="0">
                <a:solidFill>
                  <a:srgbClr val="DFFF1D"/>
                </a:solidFill>
              </a:rPr>
              <a:t>.</a:t>
            </a:r>
          </a:p>
          <a:p>
            <a:r>
              <a:rPr lang="ru-RU" sz="6400" i="1" dirty="0">
                <a:solidFill>
                  <a:srgbClr val="DFFF1D"/>
                </a:solidFill>
              </a:rPr>
              <a:t>У </a:t>
            </a:r>
            <a:r>
              <a:rPr lang="ru-RU" sz="6400" i="1" dirty="0" err="1">
                <a:solidFill>
                  <a:srgbClr val="DFFF1D"/>
                </a:solidFill>
              </a:rPr>
              <a:t>медицині</a:t>
            </a:r>
            <a:r>
              <a:rPr lang="ru-RU" sz="6400" i="1" dirty="0">
                <a:solidFill>
                  <a:srgbClr val="DFFF1D"/>
                </a:solidFill>
              </a:rPr>
              <a:t> та як </a:t>
            </a:r>
            <a:r>
              <a:rPr lang="ru-RU" sz="6400" i="1" dirty="0" err="1">
                <a:solidFill>
                  <a:srgbClr val="DFFF1D"/>
                </a:solidFill>
              </a:rPr>
              <a:t>харчової</a:t>
            </a:r>
            <a:r>
              <a:rPr lang="ru-RU" sz="6400" i="1" dirty="0">
                <a:solidFill>
                  <a:srgbClr val="DFFF1D"/>
                </a:solidFill>
              </a:rPr>
              <a:t> добавки </a:t>
            </a:r>
            <a:r>
              <a:rPr lang="en-GB" sz="6400" i="1" dirty="0">
                <a:solidFill>
                  <a:srgbClr val="DFFF1D"/>
                </a:solidFill>
              </a:rPr>
              <a:t>E504 </a:t>
            </a:r>
            <a:r>
              <a:rPr lang="ru-RU" sz="6400" i="1" dirty="0" err="1">
                <a:solidFill>
                  <a:srgbClr val="DFFF1D"/>
                </a:solidFill>
              </a:rPr>
              <a:t>використовується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основний</a:t>
            </a:r>
            <a:r>
              <a:rPr lang="ru-RU" sz="6400" i="1" dirty="0">
                <a:solidFill>
                  <a:srgbClr val="DFFF1D"/>
                </a:solidFill>
              </a:rPr>
              <a:t> карбонат </a:t>
            </a:r>
            <a:r>
              <a:rPr lang="ru-RU" sz="6400" i="1" dirty="0" err="1">
                <a:solidFill>
                  <a:srgbClr val="DFFF1D"/>
                </a:solidFill>
              </a:rPr>
              <a:t>магнію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smtClean="0">
                <a:solidFill>
                  <a:srgbClr val="DFFF1D"/>
                </a:solidFill>
              </a:rPr>
              <a:t>.</a:t>
            </a:r>
            <a:endParaRPr lang="en-GB" sz="6400" i="1" dirty="0">
              <a:solidFill>
                <a:srgbClr val="DFFF1D"/>
              </a:solidFill>
            </a:endParaRPr>
          </a:p>
          <a:p>
            <a:r>
              <a:rPr lang="ru-RU" sz="6400" i="1" dirty="0">
                <a:solidFill>
                  <a:srgbClr val="DFFF1D"/>
                </a:solidFill>
              </a:rPr>
              <a:t>Спортивна </a:t>
            </a:r>
            <a:r>
              <a:rPr lang="ru-RU" sz="6400" i="1" dirty="0" err="1">
                <a:solidFill>
                  <a:srgbClr val="DFFF1D"/>
                </a:solidFill>
              </a:rPr>
              <a:t>магнезія</a:t>
            </a:r>
            <a:r>
              <a:rPr lang="ru-RU" sz="6400" i="1" dirty="0">
                <a:solidFill>
                  <a:srgbClr val="DFFF1D"/>
                </a:solidFill>
              </a:rPr>
              <a:t> </a:t>
            </a:r>
            <a:r>
              <a:rPr lang="en-GB" sz="6400" i="1" dirty="0">
                <a:solidFill>
                  <a:srgbClr val="DFFF1D"/>
                </a:solidFill>
              </a:rPr>
              <a:t> </a:t>
            </a:r>
            <a:r>
              <a:rPr lang="ru-RU" sz="6400" i="1" dirty="0" err="1">
                <a:solidFill>
                  <a:srgbClr val="DFFF1D"/>
                </a:solidFill>
              </a:rPr>
              <a:t>використовується</a:t>
            </a:r>
            <a:r>
              <a:rPr lang="ru-RU" sz="6400" i="1" dirty="0">
                <a:solidFill>
                  <a:srgbClr val="DFFF1D"/>
                </a:solidFill>
              </a:rPr>
              <a:t> для </a:t>
            </a:r>
            <a:r>
              <a:rPr lang="ru-RU" sz="6400" i="1" dirty="0" err="1">
                <a:solidFill>
                  <a:srgbClr val="DFFF1D"/>
                </a:solidFill>
              </a:rPr>
              <a:t>підсушування</a:t>
            </a:r>
            <a:r>
              <a:rPr lang="ru-RU" sz="6400" i="1" dirty="0">
                <a:solidFill>
                  <a:srgbClr val="DFFF1D"/>
                </a:solidFill>
              </a:rPr>
              <a:t> рук </a:t>
            </a:r>
            <a:r>
              <a:rPr lang="ru-RU" sz="6400" i="1" dirty="0" err="1">
                <a:solidFill>
                  <a:srgbClr val="DFFF1D"/>
                </a:solidFill>
              </a:rPr>
              <a:t>і</a:t>
            </a:r>
            <a:r>
              <a:rPr lang="ru-RU" sz="6400" i="1" dirty="0">
                <a:solidFill>
                  <a:srgbClr val="DFFF1D"/>
                </a:solidFill>
              </a:rPr>
              <a:t>, як </a:t>
            </a:r>
            <a:r>
              <a:rPr lang="ru-RU" sz="6400" i="1" dirty="0" err="1">
                <a:solidFill>
                  <a:srgbClr val="DFFF1D"/>
                </a:solidFill>
              </a:rPr>
              <a:t>наслідок</a:t>
            </a:r>
            <a:r>
              <a:rPr lang="ru-RU" sz="6400" i="1" dirty="0">
                <a:solidFill>
                  <a:srgbClr val="DFFF1D"/>
                </a:solidFill>
              </a:rPr>
              <a:t>, </a:t>
            </a:r>
            <a:r>
              <a:rPr lang="ru-RU" sz="6400" i="1" dirty="0" err="1">
                <a:solidFill>
                  <a:srgbClr val="DFFF1D"/>
                </a:solidFill>
              </a:rPr>
              <a:t>збільшення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надійності</a:t>
            </a:r>
            <a:r>
              <a:rPr lang="ru-RU" sz="6400" i="1" dirty="0">
                <a:solidFill>
                  <a:srgbClr val="DFFF1D"/>
                </a:solidFill>
              </a:rPr>
              <a:t> хвата.</a:t>
            </a:r>
          </a:p>
          <a:p>
            <a:r>
              <a:rPr lang="ru-RU" sz="6400" i="1" dirty="0">
                <a:solidFill>
                  <a:srgbClr val="DFFF1D"/>
                </a:solidFill>
              </a:rPr>
              <a:t>Карбонат </a:t>
            </a:r>
            <a:r>
              <a:rPr lang="ru-RU" sz="6400" i="1" dirty="0" err="1">
                <a:solidFill>
                  <a:srgbClr val="DFFF1D"/>
                </a:solidFill>
              </a:rPr>
              <a:t>магнію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необхідний</a:t>
            </a:r>
            <a:r>
              <a:rPr lang="ru-RU" sz="6400" i="1" dirty="0">
                <a:solidFill>
                  <a:srgbClr val="DFFF1D"/>
                </a:solidFill>
              </a:rPr>
              <a:t> у </a:t>
            </a:r>
            <a:r>
              <a:rPr lang="ru-RU" sz="6400" i="1" dirty="0" err="1">
                <a:solidFill>
                  <a:srgbClr val="DFFF1D"/>
                </a:solidFill>
              </a:rPr>
              <a:t>виробництві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скла</a:t>
            </a:r>
            <a:r>
              <a:rPr lang="ru-RU" sz="6400" i="1" dirty="0">
                <a:solidFill>
                  <a:srgbClr val="DFFF1D"/>
                </a:solidFill>
              </a:rPr>
              <a:t>, цементу, </a:t>
            </a:r>
            <a:r>
              <a:rPr lang="ru-RU" sz="6400" i="1" dirty="0" err="1">
                <a:solidFill>
                  <a:srgbClr val="DFFF1D"/>
                </a:solidFill>
              </a:rPr>
              <a:t>цегли</a:t>
            </a:r>
            <a:r>
              <a:rPr lang="ru-RU" sz="6400" i="1" dirty="0" smtClean="0">
                <a:solidFill>
                  <a:srgbClr val="DFFF1D"/>
                </a:solidFill>
              </a:rPr>
              <a:t>.</a:t>
            </a:r>
          </a:p>
          <a:p>
            <a:endParaRPr lang="ru-RU" sz="6400" i="1" dirty="0" smtClean="0">
              <a:solidFill>
                <a:srgbClr val="DFFF1D"/>
              </a:solidFill>
            </a:endParaRPr>
          </a:p>
          <a:p>
            <a:r>
              <a:rPr lang="ru-RU" sz="6400" i="1" dirty="0">
                <a:solidFill>
                  <a:srgbClr val="DFFF1D"/>
                </a:solidFill>
              </a:rPr>
              <a:t>За </a:t>
            </a:r>
            <a:r>
              <a:rPr lang="ru-RU" sz="6400" i="1" dirty="0" err="1">
                <a:solidFill>
                  <a:srgbClr val="DFFF1D"/>
                </a:solidFill>
              </a:rPr>
              <a:t>фізичними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властивостями</a:t>
            </a:r>
            <a:r>
              <a:rPr lang="ru-RU" sz="6400" i="1" dirty="0">
                <a:solidFill>
                  <a:srgbClr val="DFFF1D"/>
                </a:solidFill>
              </a:rPr>
              <a:t>: </a:t>
            </a:r>
            <a:r>
              <a:rPr lang="ru-RU" sz="6400" i="1" dirty="0" err="1">
                <a:solidFill>
                  <a:srgbClr val="DFFF1D"/>
                </a:solidFill>
              </a:rPr>
              <a:t>білий</a:t>
            </a:r>
            <a:r>
              <a:rPr lang="ru-RU" sz="6400" i="1" dirty="0">
                <a:solidFill>
                  <a:srgbClr val="DFFF1D"/>
                </a:solidFill>
              </a:rPr>
              <a:t> легкий порошок без запаху </a:t>
            </a:r>
            <a:r>
              <a:rPr lang="ru-RU" sz="6400" i="1" dirty="0" err="1">
                <a:solidFill>
                  <a:srgbClr val="DFFF1D"/>
                </a:solidFill>
              </a:rPr>
              <a:t>і</a:t>
            </a:r>
            <a:r>
              <a:rPr lang="ru-RU" sz="6400" i="1" dirty="0">
                <a:solidFill>
                  <a:srgbClr val="DFFF1D"/>
                </a:solidFill>
              </a:rPr>
              <a:t> смаку, практично не </a:t>
            </a:r>
            <a:r>
              <a:rPr lang="ru-RU" sz="6400" i="1" dirty="0" err="1">
                <a:solidFill>
                  <a:srgbClr val="DFFF1D"/>
                </a:solidFill>
              </a:rPr>
              <a:t>розчиняється</a:t>
            </a:r>
            <a:r>
              <a:rPr lang="ru-RU" sz="6400" i="1" dirty="0">
                <a:solidFill>
                  <a:srgbClr val="DFFF1D"/>
                </a:solidFill>
              </a:rPr>
              <a:t> у </a:t>
            </a:r>
            <a:r>
              <a:rPr lang="ru-RU" sz="6400" i="1" dirty="0" err="1">
                <a:solidFill>
                  <a:srgbClr val="DFFF1D"/>
                </a:solidFill>
              </a:rPr>
              <a:t>воді</a:t>
            </a:r>
            <a:r>
              <a:rPr lang="ru-RU" sz="6400" i="1" dirty="0">
                <a:solidFill>
                  <a:srgbClr val="DFFF1D"/>
                </a:solidFill>
              </a:rPr>
              <a:t>. </a:t>
            </a:r>
            <a:r>
              <a:rPr lang="ru-RU" sz="6400" i="1" dirty="0" err="1">
                <a:solidFill>
                  <a:srgbClr val="DFFF1D"/>
                </a:solidFill>
              </a:rPr>
              <a:t>Розчиняється</a:t>
            </a:r>
            <a:r>
              <a:rPr lang="ru-RU" sz="6400" i="1" dirty="0">
                <a:solidFill>
                  <a:srgbClr val="DFFF1D"/>
                </a:solidFill>
              </a:rPr>
              <a:t> в </a:t>
            </a:r>
            <a:r>
              <a:rPr lang="ru-RU" sz="6400" i="1" dirty="0" err="1">
                <a:solidFill>
                  <a:srgbClr val="DFFF1D"/>
                </a:solidFill>
              </a:rPr>
              <a:t>розведених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розчинах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мінеральних</a:t>
            </a:r>
            <a:r>
              <a:rPr lang="ru-RU" sz="6400" i="1" dirty="0">
                <a:solidFill>
                  <a:srgbClr val="DFFF1D"/>
                </a:solidFill>
              </a:rPr>
              <a:t> кислот (</a:t>
            </a:r>
            <a:r>
              <a:rPr lang="ru-RU" sz="6400" i="1" dirty="0" err="1">
                <a:solidFill>
                  <a:srgbClr val="DFFF1D"/>
                </a:solidFill>
              </a:rPr>
              <a:t>з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інтенсивним</a:t>
            </a:r>
            <a:r>
              <a:rPr lang="ru-RU" sz="6400" i="1" dirty="0">
                <a:solidFill>
                  <a:srgbClr val="DFFF1D"/>
                </a:solidFill>
              </a:rPr>
              <a:t> </a:t>
            </a:r>
            <a:r>
              <a:rPr lang="ru-RU" sz="6400" i="1" dirty="0" err="1">
                <a:solidFill>
                  <a:srgbClr val="DFFF1D"/>
                </a:solidFill>
              </a:rPr>
              <a:t>виділенням</a:t>
            </a:r>
            <a:r>
              <a:rPr lang="ru-RU" sz="6400" i="1" dirty="0">
                <a:solidFill>
                  <a:srgbClr val="DFFF1D"/>
                </a:solidFill>
              </a:rPr>
              <a:t> газу</a:t>
            </a:r>
            <a:r>
              <a:rPr lang="ru-RU" sz="6400" i="1" dirty="0" smtClean="0">
                <a:solidFill>
                  <a:srgbClr val="DFFF1D"/>
                </a:solidFill>
              </a:rPr>
              <a:t>).</a:t>
            </a:r>
            <a:endParaRPr lang="ru-RU" sz="6400" i="1" dirty="0">
              <a:solidFill>
                <a:srgbClr val="DFFF1D"/>
              </a:solidFill>
            </a:endParaRPr>
          </a:p>
          <a:p>
            <a:endParaRPr lang="ru-RU" i="1" dirty="0" smtClean="0"/>
          </a:p>
        </p:txBody>
      </p:sp>
      <p:pic>
        <p:nvPicPr>
          <p:cNvPr id="4" name="Рисунок 3" descr="104901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0"/>
            <a:ext cx="2214578" cy="1554638"/>
          </a:xfrm>
          <a:prstGeom prst="rect">
            <a:avLst/>
          </a:prstGeom>
        </p:spPr>
      </p:pic>
      <p:pic>
        <p:nvPicPr>
          <p:cNvPr id="8" name="~PP2563.WAV">
            <a:hlinkClick r:id="" action="ppaction://media"/>
          </p:cNvPr>
          <p:cNvPicPr>
            <a:picLocks noRot="1" noChangeAspect="1"/>
          </p:cNvPicPr>
          <p:nvPr>
            <a:wavAudioFile r:embed="rId1" name="~PP2563.WAV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4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193</Words>
  <Application>Microsoft Office PowerPoint</Application>
  <PresentationFormat>Экран (4:3)</PresentationFormat>
  <Paragraphs>31</Paragraphs>
  <Slides>6</Slides>
  <Notes>1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Поширення солей у природі</vt:lpstr>
      <vt:lpstr>Натрій карбонат</vt:lpstr>
      <vt:lpstr>Кальцій карбонат</vt:lpstr>
      <vt:lpstr>Калій карбонат</vt:lpstr>
      <vt:lpstr>Ферум (II) карбонат (сидорит)</vt:lpstr>
      <vt:lpstr>Магній карбонат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Поширення солей у природі</dc:title>
  <dc:creator>Dow Bedler</dc:creator>
  <cp:lastModifiedBy>Пользователь Windows</cp:lastModifiedBy>
  <cp:revision>20</cp:revision>
  <dcterms:created xsi:type="dcterms:W3CDTF">2015-11-11T16:40:11Z</dcterms:created>
  <dcterms:modified xsi:type="dcterms:W3CDTF">2016-01-25T06:10:06Z</dcterms:modified>
</cp:coreProperties>
</file>